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per, Kele Kristine" initials="PKK" lastIdx="1" clrIdx="0">
    <p:extLst>
      <p:ext uri="{19B8F6BF-5375-455C-9EA6-DF929625EA0E}">
        <p15:presenceInfo xmlns:p15="http://schemas.microsoft.com/office/powerpoint/2012/main" userId="S::KKPIPER@mgh.harvard.edu::e7862667-e865-4658-9b4d-4811d7e57038" providerId="AD"/>
      </p:ext>
    </p:extLst>
  </p:cmAuthor>
  <p:cmAuthor id="2" name="Sobiecki, Emily G." initials="SEG" lastIdx="1" clrIdx="1">
    <p:extLst>
      <p:ext uri="{19B8F6BF-5375-455C-9EA6-DF929625EA0E}">
        <p15:presenceInfo xmlns:p15="http://schemas.microsoft.com/office/powerpoint/2012/main" userId="S::ESOBIECKI@PARTNERS.ORG::7ba7eef7-8629-4bc6-b215-5a268d4b4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73C7-3E21-4A5A-9C78-624FC17CE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186C31-5FD9-4910-9D93-91241F64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DEAEC-6B12-4A70-BF81-B70ECEF8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67D1F-C4C3-4845-A251-5288F307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56910-7D47-4D49-8B95-7D285319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7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E8C4-12A4-4605-A0FD-23A62D6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D987F9-B78F-414E-B98C-DD97E34B6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CBDE2-AC0B-4731-9069-1C509B287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4E647-BDC0-4563-8E1B-707188357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FAB42-6C26-4107-B254-091DDEE88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5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678BF4-B3BD-49BD-8F7B-11F0C62B89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F92F08-EEC0-487E-934F-FE0EA659D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16A47-8E98-4AAA-8B23-1C441BBE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E95BC-0F0F-41A8-92D0-DF9290AD2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D2E78-6DA3-4CA4-9AED-0C0697AC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3A90-D0E2-4DA2-865F-7FAEB34E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226EA-D096-4CF5-88DE-D45872E63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C9F50-891B-470A-9E49-7B507D966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DA2D5-205D-4D69-A00B-102CC1EB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6E152-BE9A-4CEC-8999-DFDA8C5D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9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70CB-F1CA-4756-9865-9EB6E60A6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801BB-7557-4EC3-8D6D-5C0133D8E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99BA6-1993-43BC-BD46-EFCCC6938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27891-BDC9-4024-A073-C09F664F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27BED-E549-4059-BC0F-8A9031E5B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F76CB-B488-4966-B3DB-E55C96EB8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FCC07-2E9D-4E71-B5D3-052BA4493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E797D-67F6-4F9D-9F90-6F413A49E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A627-9098-43AF-914E-B4CBB8A84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9CA18-C42A-4D40-8E31-BCC71ADBE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F25F3-98B1-40FF-B74E-43226D66D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4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E5F43-D5D6-40A9-A26C-D57E1E0AA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1874B-1FB8-490F-8116-48D03B7F8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90F15-E4A7-475C-B108-25C3D6754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59496-1AB1-4C6D-AF55-44027C794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F674B-95C9-4D42-B574-2DC0BED71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69F1C7-3204-4BAE-A5A3-6E08BEA97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18438A-EFD1-47A4-A4EC-D688A9BD3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E3DEE1-BC61-4B15-814E-3A49B4A2D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4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9451A-92EE-4AD0-8E22-748012379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C09327-ABCC-408C-80BF-4CAC670EE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5C6F3A-201D-4CEC-A5E6-0ECF9C56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4B857-D7F7-4E3A-A823-F9AEECCC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8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AA5180-CB2B-4808-BEE6-2C3667E0D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626907-154D-4959-8E2B-952A868DB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52788-8402-4BD6-98B2-2319D0D6F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5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99EBD-A850-4E38-A9C7-3A9DDE9D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8CD2B-69CE-4DF2-97E5-C91317DD6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4507A3-0C94-4D32-9A84-F910BAFF2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66C40-F19B-47C9-AF6A-803D6704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AE10-ABED-4A96-8098-A5051B2B5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77B46-8ECA-487D-B7F9-F44ADCD8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4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CE8E-09C4-4169-9B95-F43FA1226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24B9F-5A9E-4AE8-9697-A52354A4A4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B5C15-6B3B-47DC-9BA0-F8CFBB9C9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6767F-72A2-4951-92AB-1E244265A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68E0E-FA2D-405A-8249-4F0BC07B5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F80BC-73A1-437A-ACAC-3C0ABC33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0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4FEA87-4E72-401E-B4F9-554F7B98A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A5CFF-4F4B-4CFC-A7B0-10A331EEB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45FAE-DE64-4068-9E0A-DB7268CC1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25246-BA84-4542-BBBA-9E6348FFEE8E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A8920-CFB3-4A1A-82F4-737B2171C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ADA49-DA8D-4949-9616-9978299F9A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B9AD8-4E88-4888-B364-57AB4872E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0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rtnershealthcare.sharepoint.com/sites/phrmInitiate/isa/Documents/ContractingGuidelines.pdf" TargetMode="External"/><Relationship Id="rId2" Type="http://schemas.openxmlformats.org/officeDocument/2006/relationships/hyperlink" Target="https://insight4.partners.org/agreements/actions/ne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2F5148C8-A9A3-46A0-AFCA-276C3976ADAE}"/>
              </a:ext>
            </a:extLst>
          </p:cNvPr>
          <p:cNvSpPr txBox="1"/>
          <p:nvPr/>
        </p:nvSpPr>
        <p:spPr>
          <a:xfrm>
            <a:off x="4418309" y="124634"/>
            <a:ext cx="2936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DUA/DAA Decision Tree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902FF2-5710-4645-9A39-A2AA7F3B820F}"/>
              </a:ext>
            </a:extLst>
          </p:cNvPr>
          <p:cNvSpPr txBox="1"/>
          <p:nvPr/>
        </p:nvSpPr>
        <p:spPr>
          <a:xfrm>
            <a:off x="783220" y="2553515"/>
            <a:ext cx="2457974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Do you, the PI, need to share human subjects data with the departing individual?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E1A6D8-8459-4629-AC80-9B3A78BC4872}"/>
              </a:ext>
            </a:extLst>
          </p:cNvPr>
          <p:cNvSpPr txBox="1"/>
          <p:nvPr/>
        </p:nvSpPr>
        <p:spPr>
          <a:xfrm>
            <a:off x="783220" y="3786064"/>
            <a:ext cx="2457974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Are you, the PI, sharing the human subjects data directly with the departing individual in his/her personal capacity?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8378BE-2570-4A38-8B80-7AE73B6F85D6}"/>
              </a:ext>
            </a:extLst>
          </p:cNvPr>
          <p:cNvSpPr txBox="1"/>
          <p:nvPr/>
        </p:nvSpPr>
        <p:spPr>
          <a:xfrm>
            <a:off x="4235302" y="3517126"/>
            <a:ext cx="2457974" cy="13849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Alternatively, are you, the PI, sharing the data with the departing individual through his/her new institution (e.g., will the departing individual be using his/her new institution’s resources or credentials?)?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C67730-4D81-4367-B207-03102833D511}"/>
              </a:ext>
            </a:extLst>
          </p:cNvPr>
          <p:cNvSpPr txBox="1"/>
          <p:nvPr/>
        </p:nvSpPr>
        <p:spPr>
          <a:xfrm>
            <a:off x="783220" y="5141631"/>
            <a:ext cx="2457974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There will need to be a Data Use Agreement (DUA) in place with the departing individual.  Contact your institution’s Research Compliance office for next steps.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CA9120-18A3-430C-9CA5-BABF5A19FE25}"/>
              </a:ext>
            </a:extLst>
          </p:cNvPr>
          <p:cNvSpPr txBox="1"/>
          <p:nvPr/>
        </p:nvSpPr>
        <p:spPr>
          <a:xfrm>
            <a:off x="3479475" y="5433185"/>
            <a:ext cx="4039054" cy="8617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Initiate an agreement request to the applicable MGB Research Contract Office through the </a:t>
            </a:r>
            <a:r>
              <a:rPr lang="en-US" sz="1000" dirty="0">
                <a:hlinkClick r:id="rId2"/>
              </a:rPr>
              <a:t>Create Agreement/Proposal Page in Insight</a:t>
            </a:r>
            <a:r>
              <a:rPr lang="en-US" sz="1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Not-for-profit/Govt: Research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Industry/clinical:  Clinical Trials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/>
              <a:t>Industry/non-clinical: Innovation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AA3485-AF86-449D-9A45-33D753E7EB16}"/>
              </a:ext>
            </a:extLst>
          </p:cNvPr>
          <p:cNvSpPr txBox="1"/>
          <p:nvPr/>
        </p:nvSpPr>
        <p:spPr>
          <a:xfrm>
            <a:off x="7738833" y="2578682"/>
            <a:ext cx="2625754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Do you, the PI, need to share non-human subject data with the departing individual?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8DA728A4-6C47-48D6-8625-A0671ECA86F2}"/>
              </a:ext>
            </a:extLst>
          </p:cNvPr>
          <p:cNvSpPr/>
          <p:nvPr/>
        </p:nvSpPr>
        <p:spPr>
          <a:xfrm>
            <a:off x="1875827" y="4695009"/>
            <a:ext cx="45719" cy="377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629D3F-658E-4869-80C5-3A795952EFB9}"/>
              </a:ext>
            </a:extLst>
          </p:cNvPr>
          <p:cNvSpPr txBox="1"/>
          <p:nvPr/>
        </p:nvSpPr>
        <p:spPr>
          <a:xfrm>
            <a:off x="2012207" y="4717930"/>
            <a:ext cx="658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Yes</a:t>
            </a: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8DBB4C9A-35DF-451D-943F-D38AAFF1A0D2}"/>
              </a:ext>
            </a:extLst>
          </p:cNvPr>
          <p:cNvSpPr/>
          <p:nvPr/>
        </p:nvSpPr>
        <p:spPr>
          <a:xfrm>
            <a:off x="1828138" y="3343344"/>
            <a:ext cx="45719" cy="377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6D36F6A6-8514-4DF6-B437-15A7D94AD47E}"/>
              </a:ext>
            </a:extLst>
          </p:cNvPr>
          <p:cNvSpPr/>
          <p:nvPr/>
        </p:nvSpPr>
        <p:spPr>
          <a:xfrm>
            <a:off x="3379091" y="4213310"/>
            <a:ext cx="62515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4D7D82-F524-4087-A50D-59510528F267}"/>
              </a:ext>
            </a:extLst>
          </p:cNvPr>
          <p:cNvSpPr txBox="1"/>
          <p:nvPr/>
        </p:nvSpPr>
        <p:spPr>
          <a:xfrm>
            <a:off x="3522252" y="4229562"/>
            <a:ext cx="449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F2732F-05A0-4951-893F-EE2F7751CEDE}"/>
              </a:ext>
            </a:extLst>
          </p:cNvPr>
          <p:cNvSpPr txBox="1"/>
          <p:nvPr/>
        </p:nvSpPr>
        <p:spPr>
          <a:xfrm>
            <a:off x="2012207" y="3362629"/>
            <a:ext cx="658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Yes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15DB9B8-F3B1-4333-8D8B-89F7999D5102}"/>
              </a:ext>
            </a:extLst>
          </p:cNvPr>
          <p:cNvSpPr/>
          <p:nvPr/>
        </p:nvSpPr>
        <p:spPr>
          <a:xfrm>
            <a:off x="3489442" y="2916785"/>
            <a:ext cx="408477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D6DFAB1-CDBE-45CA-8820-CCB9E0E3242E}"/>
              </a:ext>
            </a:extLst>
          </p:cNvPr>
          <p:cNvSpPr txBox="1"/>
          <p:nvPr/>
        </p:nvSpPr>
        <p:spPr>
          <a:xfrm>
            <a:off x="5305301" y="3004073"/>
            <a:ext cx="453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</a:t>
            </a: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97A19F05-7FAA-4CEA-AAF6-F68089F6B947}"/>
              </a:ext>
            </a:extLst>
          </p:cNvPr>
          <p:cNvSpPr/>
          <p:nvPr/>
        </p:nvSpPr>
        <p:spPr>
          <a:xfrm>
            <a:off x="8938193" y="4556242"/>
            <a:ext cx="45719" cy="5254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C122992-37E0-44DB-95CC-AD1838A6E482}"/>
              </a:ext>
            </a:extLst>
          </p:cNvPr>
          <p:cNvSpPr txBox="1"/>
          <p:nvPr/>
        </p:nvSpPr>
        <p:spPr>
          <a:xfrm>
            <a:off x="7738833" y="5166797"/>
            <a:ext cx="2625754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There will need to be a Data Access Agreement (DAA) in place with the departing individual. Contact your institution’s Research Compliance office for next steps.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1A15A0-AFBB-4448-8F19-1B0C665233A7}"/>
              </a:ext>
            </a:extLst>
          </p:cNvPr>
          <p:cNvSpPr txBox="1"/>
          <p:nvPr/>
        </p:nvSpPr>
        <p:spPr>
          <a:xfrm>
            <a:off x="783220" y="1446941"/>
            <a:ext cx="2457974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Is the individual leaving the institution?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B04FA7-D816-4B06-8812-7CDE3CA190C2}"/>
              </a:ext>
            </a:extLst>
          </p:cNvPr>
          <p:cNvSpPr txBox="1"/>
          <p:nvPr/>
        </p:nvSpPr>
        <p:spPr>
          <a:xfrm>
            <a:off x="9156138" y="4649669"/>
            <a:ext cx="658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Yes</a:t>
            </a: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F33CD2D7-386E-4D40-9A69-4EF48D1E238C}"/>
              </a:ext>
            </a:extLst>
          </p:cNvPr>
          <p:cNvSpPr/>
          <p:nvPr/>
        </p:nvSpPr>
        <p:spPr>
          <a:xfrm flipH="1">
            <a:off x="1828138" y="2096752"/>
            <a:ext cx="45720" cy="377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5DF298A-1CC3-44D2-8758-94027F0C3637}"/>
              </a:ext>
            </a:extLst>
          </p:cNvPr>
          <p:cNvSpPr txBox="1"/>
          <p:nvPr/>
        </p:nvSpPr>
        <p:spPr>
          <a:xfrm>
            <a:off x="2012207" y="2122408"/>
            <a:ext cx="658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F7BF59C-5FDE-4BA0-A77D-D5C39FC8F567}"/>
              </a:ext>
            </a:extLst>
          </p:cNvPr>
          <p:cNvSpPr txBox="1"/>
          <p:nvPr/>
        </p:nvSpPr>
        <p:spPr>
          <a:xfrm>
            <a:off x="3173954" y="1981408"/>
            <a:ext cx="534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CFFBD80-50E7-4E5B-8A09-2517C210960B}"/>
              </a:ext>
            </a:extLst>
          </p:cNvPr>
          <p:cNvSpPr txBox="1"/>
          <p:nvPr/>
        </p:nvSpPr>
        <p:spPr>
          <a:xfrm>
            <a:off x="4061038" y="2075669"/>
            <a:ext cx="2457974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An agreement is not required.</a:t>
            </a:r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FDAFB1BB-3376-4649-AA9D-9C1D2B32C6C1}"/>
              </a:ext>
            </a:extLst>
          </p:cNvPr>
          <p:cNvSpPr/>
          <p:nvPr/>
        </p:nvSpPr>
        <p:spPr>
          <a:xfrm>
            <a:off x="5486111" y="4967285"/>
            <a:ext cx="45719" cy="377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B295340-B874-4FF2-B0DA-DDF957828BC2}"/>
              </a:ext>
            </a:extLst>
          </p:cNvPr>
          <p:cNvSpPr txBox="1"/>
          <p:nvPr/>
        </p:nvSpPr>
        <p:spPr>
          <a:xfrm>
            <a:off x="5627941" y="5005856"/>
            <a:ext cx="658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8DD492C-4F4E-4C40-9903-8FF58A413B4D}"/>
              </a:ext>
            </a:extLst>
          </p:cNvPr>
          <p:cNvSpPr txBox="1"/>
          <p:nvPr/>
        </p:nvSpPr>
        <p:spPr>
          <a:xfrm>
            <a:off x="783220" y="345156"/>
            <a:ext cx="2457974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Will this be an ongoing collaboration?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E86463F-4654-47E6-A2F2-B756B1AC46EC}"/>
              </a:ext>
            </a:extLst>
          </p:cNvPr>
          <p:cNvSpPr txBox="1"/>
          <p:nvPr/>
        </p:nvSpPr>
        <p:spPr>
          <a:xfrm>
            <a:off x="3173954" y="929931"/>
            <a:ext cx="534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Yes</a:t>
            </a:r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181375D4-FA2E-44B9-AEC4-6A1ECF8B6C45}"/>
              </a:ext>
            </a:extLst>
          </p:cNvPr>
          <p:cNvSpPr/>
          <p:nvPr/>
        </p:nvSpPr>
        <p:spPr>
          <a:xfrm flipH="1">
            <a:off x="1828137" y="998613"/>
            <a:ext cx="45720" cy="377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0D439CA-D267-416A-9DE1-14C741AFB130}"/>
              </a:ext>
            </a:extLst>
          </p:cNvPr>
          <p:cNvSpPr txBox="1"/>
          <p:nvPr/>
        </p:nvSpPr>
        <p:spPr>
          <a:xfrm>
            <a:off x="4061038" y="728205"/>
            <a:ext cx="2457974" cy="10618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Initiate an agreement request to the applicable MGB Research Contract Office through the </a:t>
            </a:r>
            <a:r>
              <a:rPr lang="en-US" sz="900" dirty="0">
                <a:hlinkClick r:id="rId2"/>
              </a:rPr>
              <a:t>Create Agreement/Proposal Page in Insight</a:t>
            </a:r>
            <a:r>
              <a:rPr lang="en-US" sz="9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Not-for-profit/Govt: Research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Industry/clinical:  Clinical Trials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Industry/non-clinical: Innovation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EA54869-A872-45A2-8CF6-85223F989152}"/>
              </a:ext>
            </a:extLst>
          </p:cNvPr>
          <p:cNvSpPr txBox="1"/>
          <p:nvPr/>
        </p:nvSpPr>
        <p:spPr>
          <a:xfrm>
            <a:off x="2012207" y="1016198"/>
            <a:ext cx="658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</a:t>
            </a:r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E47E1B44-65FA-4544-9419-1981E07A96A1}"/>
              </a:ext>
            </a:extLst>
          </p:cNvPr>
          <p:cNvSpPr/>
          <p:nvPr/>
        </p:nvSpPr>
        <p:spPr>
          <a:xfrm>
            <a:off x="8937426" y="3369695"/>
            <a:ext cx="45719" cy="377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A8172ED-DD99-4039-B917-27CCCE9676AC}"/>
              </a:ext>
            </a:extLst>
          </p:cNvPr>
          <p:cNvSpPr txBox="1"/>
          <p:nvPr/>
        </p:nvSpPr>
        <p:spPr>
          <a:xfrm>
            <a:off x="7738833" y="3811231"/>
            <a:ext cx="262575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Are you, the PI, sharing the non-human subject data directly with the departing individual in his/her personal capacity?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8D33198-7C7C-4E58-8C56-17AC8EEDCB3D}"/>
              </a:ext>
            </a:extLst>
          </p:cNvPr>
          <p:cNvSpPr txBox="1"/>
          <p:nvPr/>
        </p:nvSpPr>
        <p:spPr>
          <a:xfrm>
            <a:off x="9156138" y="3388980"/>
            <a:ext cx="658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Yes</a:t>
            </a:r>
          </a:p>
        </p:txBody>
      </p: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FF708A29-EBAB-4DB0-9965-BA7914CCDF6A}"/>
              </a:ext>
            </a:extLst>
          </p:cNvPr>
          <p:cNvSpPr/>
          <p:nvPr/>
        </p:nvSpPr>
        <p:spPr>
          <a:xfrm>
            <a:off x="10420948" y="4086369"/>
            <a:ext cx="37568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02B46E7-ED3D-4747-A959-5C6CE175C752}"/>
              </a:ext>
            </a:extLst>
          </p:cNvPr>
          <p:cNvSpPr txBox="1"/>
          <p:nvPr/>
        </p:nvSpPr>
        <p:spPr>
          <a:xfrm>
            <a:off x="10393420" y="4059044"/>
            <a:ext cx="460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DDD365-8D2B-42F4-AF32-81021DFDA503}"/>
              </a:ext>
            </a:extLst>
          </p:cNvPr>
          <p:cNvSpPr txBox="1"/>
          <p:nvPr/>
        </p:nvSpPr>
        <p:spPr>
          <a:xfrm>
            <a:off x="10881177" y="3978423"/>
            <a:ext cx="1177107" cy="24622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Unless other factors are present – beyond the sharing of non-human subject data – it is likely that an agreement is not required. If you have questions, please review the </a:t>
            </a:r>
            <a:r>
              <a:rPr lang="en-US" sz="1100" dirty="0">
                <a:hlinkClick r:id="rId3"/>
              </a:rPr>
              <a:t>MGB Contracting Guidelines</a:t>
            </a:r>
            <a:r>
              <a:rPr lang="en-US" sz="1100" dirty="0"/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E8ED4D-4F61-477A-9ED2-72D5B3E68171}"/>
              </a:ext>
            </a:extLst>
          </p:cNvPr>
          <p:cNvSpPr txBox="1"/>
          <p:nvPr/>
        </p:nvSpPr>
        <p:spPr>
          <a:xfrm>
            <a:off x="202535" y="6282011"/>
            <a:ext cx="3056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Note</a:t>
            </a:r>
            <a:r>
              <a:rPr lang="en-US" sz="1200" dirty="0"/>
              <a:t>:  for purposes of this document human subject data would include deidentified data.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6CCB5F7A-9FC9-4C3B-B527-0D4F2C5DF884}"/>
              </a:ext>
            </a:extLst>
          </p:cNvPr>
          <p:cNvCxnSpPr>
            <a:cxnSpLocks/>
          </p:cNvCxnSpPr>
          <p:nvPr/>
        </p:nvCxnSpPr>
        <p:spPr>
          <a:xfrm>
            <a:off x="3246787" y="1728475"/>
            <a:ext cx="819844" cy="621576"/>
          </a:xfrm>
          <a:prstGeom prst="bentConnector3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381D514D-C55B-47B7-8E36-C41D96A5C0B8}"/>
              </a:ext>
            </a:extLst>
          </p:cNvPr>
          <p:cNvCxnSpPr>
            <a:cxnSpLocks/>
          </p:cNvCxnSpPr>
          <p:nvPr/>
        </p:nvCxnSpPr>
        <p:spPr>
          <a:xfrm>
            <a:off x="3241194" y="621618"/>
            <a:ext cx="819844" cy="621576"/>
          </a:xfrm>
          <a:prstGeom prst="bentConnector3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960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HRM_Documents" ma:contentTypeID="0x010100EAB0DBB3C424FB499AE2FD77BFD90CF30044D79CE3DF6A9E48AA621977EC2D0D1A" ma:contentTypeVersion="23" ma:contentTypeDescription="" ma:contentTypeScope="" ma:versionID="46540858a7d77e3bc92a2b5224870a67">
  <xsd:schema xmlns:xsd="http://www.w3.org/2001/XMLSchema" xmlns:xs="http://www.w3.org/2001/XMLSchema" xmlns:p="http://schemas.microsoft.com/office/2006/metadata/properties" xmlns:ns1="http://schemas.microsoft.com/sharepoint/v3" xmlns:ns2="247f01ad-c4f6-44b7-b07b-e9523004bae5" xmlns:ns3="d1680238-2266-4ab1-9ebd-8eb4f05a8cbc" xmlns:ns4="a324eade-6643-4899-b570-19f49a46ffa5" xmlns:ns5="9e89710b-5cd6-454d-9509-bdfd67423d07" targetNamespace="http://schemas.microsoft.com/office/2006/metadata/properties" ma:root="true" ma:fieldsID="4f1781b7e645c1e84588cc8d1f892ca5" ns1:_="" ns2:_="" ns3:_="" ns4:_="" ns5:_="">
    <xsd:import namespace="http://schemas.microsoft.com/sharepoint/v3"/>
    <xsd:import namespace="247f01ad-c4f6-44b7-b07b-e9523004bae5"/>
    <xsd:import namespace="d1680238-2266-4ab1-9ebd-8eb4f05a8cbc"/>
    <xsd:import namespace="a324eade-6643-4899-b570-19f49a46ffa5"/>
    <xsd:import namespace="9e89710b-5cd6-454d-9509-bdfd67423d07"/>
    <xsd:element name="properties">
      <xsd:complexType>
        <xsd:sequence>
          <xsd:element name="documentManagement">
            <xsd:complexType>
              <xsd:all>
                <xsd:element ref="ns2:PHRM_Revised"/>
                <xsd:element ref="ns1:PublishingContact"/>
                <xsd:element ref="ns2:oebcaad0f2924cb88df4555231504bfe" minOccurs="0"/>
                <xsd:element ref="ns2:d46e197292dc4188b2f1b475fbf8e744" minOccurs="0"/>
                <xsd:element ref="ns2:ge8fe4fbe806430980b4a4170d01dab2" minOccurs="0"/>
                <xsd:element ref="ns2:i68000cfe4a84d73b0f5b5754b25ca43" minOccurs="0"/>
                <xsd:element ref="ns2:a1abb30ba3b046858a1f291a8129793c" minOccurs="0"/>
                <xsd:element ref="ns2:gacf83cac8fe4091becb3884a483a045" minOccurs="0"/>
                <xsd:element ref="ns2:f06e60641619484fa0106a0b22f2c720" minOccurs="0"/>
                <xsd:element ref="ns3:TaxCatchAll" minOccurs="0"/>
                <xsd:element ref="ns3:TaxCatchAllLabel" minOccurs="0"/>
                <xsd:element ref="ns4:SharedWithUsers" minOccurs="0"/>
                <xsd:element ref="ns4:SharingHintHash" minOccurs="0"/>
                <xsd:element ref="ns4:SharedWithDetails" minOccurs="0"/>
                <xsd:element ref="ns2:TaxKeywordTaxHTField" minOccurs="0"/>
                <xsd:element ref="ns5:MediaServiceMetadata" minOccurs="0"/>
                <xsd:element ref="ns5:MediaServiceFastMetadata" minOccurs="0"/>
                <xsd:element ref="ns5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Contact" ma:index="3" ma:displayName="Content Owner" ma:description="" ma:list="UserInfo" ma:internalName="PublishingContact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7f01ad-c4f6-44b7-b07b-e9523004bae5" elementFormDefault="qualified">
    <xsd:import namespace="http://schemas.microsoft.com/office/2006/documentManagement/types"/>
    <xsd:import namespace="http://schemas.microsoft.com/office/infopath/2007/PartnerControls"/>
    <xsd:element name="PHRM_Revised" ma:index="2" ma:displayName="Revised" ma:default="[today]" ma:format="DateOnly" ma:internalName="PHRM_Revised">
      <xsd:simpleType>
        <xsd:restriction base="dms:DateTime"/>
      </xsd:simpleType>
    </xsd:element>
    <xsd:element name="oebcaad0f2924cb88df4555231504bfe" ma:index="12" ma:taxonomy="true" ma:internalName="oebcaad0f2924cb88df4555231504bfe" ma:taxonomyFieldName="PHRM_Type" ma:displayName="Info Type" ma:default="" ma:fieldId="{8ebcaad0-f292-4cb8-8df4-555231504bfe}" ma:sspId="860c9a04-0a06-4c47-89e2-9dbcedd85f4d" ma:termSetId="345cc2a7-ad87-4144-9af3-cdc987c4e7c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46e197292dc4188b2f1b475fbf8e744" ma:index="14" nillable="true" ma:taxonomy="true" ma:internalName="d46e197292dc4188b2f1b475fbf8e744" ma:taxonomyFieldName="PHRM_Department" ma:displayName="Dept" ma:default="" ma:fieldId="{d46e1972-92dc-4188-b2f1-b475fbf8e744}" ma:taxonomyMulti="true" ma:sspId="860c9a04-0a06-4c47-89e2-9dbcedd85f4d" ma:termSetId="04ba9c27-f441-4bd1-afdd-27f22238bf7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e8fe4fbe806430980b4a4170d01dab2" ma:index="16" nillable="true" ma:taxonomy="true" ma:internalName="ge8fe4fbe806430980b4a4170d01dab2" ma:taxonomyFieldName="PHRM_Institution_Owner" ma:displayName="Institution Owner" ma:default="" ma:fieldId="{0e8fe4fb-e806-4309-80b4-a4170d01dab2}" ma:taxonomyMulti="true" ma:sspId="860c9a04-0a06-4c47-89e2-9dbcedd85f4d" ma:termSetId="bc7024c7-73a9-4159-a64c-8169c9fad47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68000cfe4a84d73b0f5b5754b25ca43" ma:index="18" nillable="true" ma:taxonomy="true" ma:internalName="i68000cfe4a84d73b0f5b5754b25ca43" ma:taxonomyFieldName="PHRM_Related_Process_Map" ma:displayName="Related Process Map" ma:default="" ma:fieldId="{268000cf-e4a8-4d73-b0f5-b5754b25ca43}" ma:taxonomyMulti="true" ma:sspId="860c9a04-0a06-4c47-89e2-9dbcedd85f4d" ma:termSetId="7a12dab6-6c1a-43e9-8f31-529b3e8b53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1abb30ba3b046858a1f291a8129793c" ma:index="20" nillable="true" ma:taxonomy="true" ma:internalName="a1abb30ba3b046858a1f291a8129793c" ma:taxonomyFieldName="PHRM_Sponsor_Funding_Type" ma:displayName="Sponsor/Funding Type" ma:default="" ma:fieldId="{a1abb30b-a3b0-4685-8a1f-291a8129793c}" ma:taxonomyMulti="true" ma:sspId="860c9a04-0a06-4c47-89e2-9dbcedd85f4d" ma:termSetId="9e678e96-ae0e-46ae-9862-f01f1a508fc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cf83cac8fe4091becb3884a483a045" ma:index="21" ma:taxonomy="true" ma:internalName="gacf83cac8fe4091becb3884a483a045" ma:taxonomyFieldName="PHRM_Hospital" ma:displayName="Hospital" ma:default="" ma:fieldId="{0acf83ca-c8fe-4091-becb-3884a483a045}" ma:taxonomyMulti="true" ma:sspId="860c9a04-0a06-4c47-89e2-9dbcedd85f4d" ma:termSetId="170a09f5-ae3d-4d70-9775-612aa0b9d04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06e60641619484fa0106a0b22f2c720" ma:index="22" nillable="true" ma:taxonomy="true" ma:internalName="f06e60641619484fa0106a0b22f2c720" ma:taxonomyFieldName="PHRM_Medical_Specialty_Area" ma:displayName="Medical Specialty/Area" ma:default="" ma:fieldId="{f06e6064-1619-484f-a010-6a0b22f2c720}" ma:taxonomyMulti="true" ma:sspId="860c9a04-0a06-4c47-89e2-9dbcedd85f4d" ma:termSetId="a3399749-f244-4255-9201-028a89e5f4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fieldId="{23f27201-bee3-471e-b2e7-b64fd8b7ca38}" ma:taxonomyMulti="true" ma:sspId="860c9a04-0a06-4c47-89e2-9dbcedd85f4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680238-2266-4ab1-9ebd-8eb4f05a8cb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db59822-9aff-46f8-aadc-cfd4d4d20bab}" ma:internalName="TaxCatchAll" ma:showField="CatchAllData" ma:web="247f01ad-c4f6-44b7-b07b-e9523004ba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5" nillable="true" ma:displayName="Taxonomy Catch All Column1" ma:hidden="true" ma:list="{3db59822-9aff-46f8-aadc-cfd4d4d20bab}" ma:internalName="TaxCatchAllLabel" ma:readOnly="true" ma:showField="CatchAllDataLabel" ma:web="247f01ad-c4f6-44b7-b07b-e9523004ba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24eade-6643-4899-b570-19f49a46ffa5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7" nillable="true" ma:displayName="Sharing Hint Hash" ma:internalName="SharingHintHash" ma:readOnly="true">
      <xsd:simpleType>
        <xsd:restriction base="dms:Text"/>
      </xsd:simpleType>
    </xsd:element>
    <xsd:element name="SharedWithDetails" ma:index="2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9710b-5cd6-454d-9509-bdfd67423d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3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Contact xmlns="http://schemas.microsoft.com/sharepoint/v3">
      <UserInfo>
        <DisplayName>Moretti, Claire</DisplayName>
        <AccountId>12858</AccountId>
        <AccountType/>
      </UserInfo>
    </PublishingContact>
    <d46e197292dc4188b2f1b475fbf8e744 xmlns="247f01ad-c4f6-44b7-b07b-e9523004bae5">
      <Terms xmlns="http://schemas.microsoft.com/office/infopath/2007/PartnerControls"/>
    </d46e197292dc4188b2f1b475fbf8e744>
    <i68000cfe4a84d73b0f5b5754b25ca43 xmlns="247f01ad-c4f6-44b7-b07b-e9523004bae5">
      <Terms xmlns="http://schemas.microsoft.com/office/infopath/2007/PartnerControls"/>
    </i68000cfe4a84d73b0f5b5754b25ca43>
    <oebcaad0f2924cb88df4555231504bfe xmlns="247f01ad-c4f6-44b7-b07b-e9523004bae5">
      <Terms xmlns="http://schemas.microsoft.com/office/infopath/2007/PartnerControls">
        <TermInfo xmlns="http://schemas.microsoft.com/office/infopath/2007/PartnerControls">
          <TermName xmlns="http://schemas.microsoft.com/office/infopath/2007/PartnerControls">Worksheet/Template</TermName>
          <TermId xmlns="http://schemas.microsoft.com/office/infopath/2007/PartnerControls">42a1ed44-0555-42dc-8da5-49951164bea0</TermId>
        </TermInfo>
      </Terms>
    </oebcaad0f2924cb88df4555231504bfe>
    <TaxCatchAll xmlns="d1680238-2266-4ab1-9ebd-8eb4f05a8cbc">
      <Value>13</Value>
      <Value>454</Value>
      <Value>446</Value>
      <Value>455</Value>
      <Value>465</Value>
      <Value>6</Value>
      <Value>57</Value>
      <Value>18</Value>
      <Value>17</Value>
    </TaxCatchAll>
    <f06e60641619484fa0106a0b22f2c720 xmlns="247f01ad-c4f6-44b7-b07b-e9523004bae5">
      <Terms xmlns="http://schemas.microsoft.com/office/infopath/2007/PartnerControls"/>
    </f06e60641619484fa0106a0b22f2c720>
    <TaxKeywordTaxHTField xmlns="247f01ad-c4f6-44b7-b07b-e9523004bae5">
      <Terms xmlns="http://schemas.microsoft.com/office/infopath/2007/PartnerControls"/>
    </TaxKeywordTaxHTField>
    <gacf83cac8fe4091becb3884a483a045 xmlns="247f01ad-c4f6-44b7-b07b-e9523004bae5">
      <Terms xmlns="http://schemas.microsoft.com/office/infopath/2007/PartnerControls">
        <TermInfo xmlns="http://schemas.microsoft.com/office/infopath/2007/PartnerControls">
          <TermName xmlns="http://schemas.microsoft.com/office/infopath/2007/PartnerControls">BWH</TermName>
          <TermId xmlns="http://schemas.microsoft.com/office/infopath/2007/PartnerControls">85502b99-e70f-4ed3-b38f-d2fd5f669377</TermId>
        </TermInfo>
        <TermInfo xmlns="http://schemas.microsoft.com/office/infopath/2007/PartnerControls">
          <TermName xmlns="http://schemas.microsoft.com/office/infopath/2007/PartnerControls">McLean</TermName>
          <TermId xmlns="http://schemas.microsoft.com/office/infopath/2007/PartnerControls">5c1ced02-1ff6-4196-84e7-ad13f8230006</TermId>
        </TermInfo>
        <TermInfo xmlns="http://schemas.microsoft.com/office/infopath/2007/PartnerControls">
          <TermName xmlns="http://schemas.microsoft.com/office/infopath/2007/PartnerControls">MEEI</TermName>
          <TermId xmlns="http://schemas.microsoft.com/office/infopath/2007/PartnerControls">3478d07b-2b41-404d-8aab-86bf7220ff34</TermId>
        </TermInfo>
        <TermInfo xmlns="http://schemas.microsoft.com/office/infopath/2007/PartnerControls">
          <TermName xmlns="http://schemas.microsoft.com/office/infopath/2007/PartnerControls">MGH</TermName>
          <TermId xmlns="http://schemas.microsoft.com/office/infopath/2007/PartnerControls">afa34695-9b57-45e7-acca-909cfb8c3888</TermId>
        </TermInfo>
        <TermInfo xmlns="http://schemas.microsoft.com/office/infopath/2007/PartnerControls">
          <TermName xmlns="http://schemas.microsoft.com/office/infopath/2007/PartnerControls">MGH IHP</TermName>
          <TermId xmlns="http://schemas.microsoft.com/office/infopath/2007/PartnerControls">9d6ad78d-860b-4757-ae22-adb599d88edd</TermId>
        </TermInfo>
        <TermInfo xmlns="http://schemas.microsoft.com/office/infopath/2007/PartnerControls">
          <TermName xmlns="http://schemas.microsoft.com/office/infopath/2007/PartnerControls">NSMC</TermName>
          <TermId xmlns="http://schemas.microsoft.com/office/infopath/2007/PartnerControls">70a8a074-a6e0-42f5-8ef0-597db9fec20e</TermId>
        </TermInfo>
        <TermInfo xmlns="http://schemas.microsoft.com/office/infopath/2007/PartnerControls">
          <TermName xmlns="http://schemas.microsoft.com/office/infopath/2007/PartnerControls">NWH</TermName>
          <TermId xmlns="http://schemas.microsoft.com/office/infopath/2007/PartnerControls">b6f40acd-6cf2-4f2f-bf50-189998081950</TermId>
        </TermInfo>
        <TermInfo xmlns="http://schemas.microsoft.com/office/infopath/2007/PartnerControls">
          <TermName xmlns="http://schemas.microsoft.com/office/infopath/2007/PartnerControls">Spaulding</TermName>
          <TermId xmlns="http://schemas.microsoft.com/office/infopath/2007/PartnerControls">e185c94c-b3eb-4e19-b308-5825abe292ed</TermId>
        </TermInfo>
      </Terms>
    </gacf83cac8fe4091becb3884a483a045>
    <ge8fe4fbe806430980b4a4170d01dab2 xmlns="247f01ad-c4f6-44b7-b07b-e9523004bae5">
      <Terms xmlns="http://schemas.microsoft.com/office/infopath/2007/PartnerControls"/>
    </ge8fe4fbe806430980b4a4170d01dab2>
    <PHRM_Revised xmlns="247f01ad-c4f6-44b7-b07b-e9523004bae5">2021-03-29T04:00:00+00:00</PHRM_Revised>
    <a1abb30ba3b046858a1f291a8129793c xmlns="247f01ad-c4f6-44b7-b07b-e9523004bae5">
      <Terms xmlns="http://schemas.microsoft.com/office/infopath/2007/PartnerControls"/>
    </a1abb30ba3b046858a1f291a8129793c>
  </documentManagement>
</p:properties>
</file>

<file path=customXml/itemProps1.xml><?xml version="1.0" encoding="utf-8"?>
<ds:datastoreItem xmlns:ds="http://schemas.openxmlformats.org/officeDocument/2006/customXml" ds:itemID="{A6F99E0F-CB97-4F7B-8F1E-81BDF490D804}"/>
</file>

<file path=customXml/itemProps2.xml><?xml version="1.0" encoding="utf-8"?>
<ds:datastoreItem xmlns:ds="http://schemas.openxmlformats.org/officeDocument/2006/customXml" ds:itemID="{F621512F-76C7-4BB7-9332-E18C1C221F75}"/>
</file>

<file path=customXml/itemProps3.xml><?xml version="1.0" encoding="utf-8"?>
<ds:datastoreItem xmlns:ds="http://schemas.openxmlformats.org/officeDocument/2006/customXml" ds:itemID="{566E524D-A9A4-4295-AEC2-9F92B7F1B3C0}"/>
</file>

<file path=docProps/app.xml><?xml version="1.0" encoding="utf-8"?>
<Properties xmlns="http://schemas.openxmlformats.org/officeDocument/2006/extended-properties" xmlns:vt="http://schemas.openxmlformats.org/officeDocument/2006/docPropsVTypes">
  <TotalTime>3123</TotalTime>
  <Words>345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Piper, Kele Kristine</dc:creator>
  <cp:keywords/>
  <cp:lastModifiedBy>Piper, Kele Kristine</cp:lastModifiedBy>
  <cp:revision>23</cp:revision>
  <dcterms:created xsi:type="dcterms:W3CDTF">2020-12-02T01:47:14Z</dcterms:created>
  <dcterms:modified xsi:type="dcterms:W3CDTF">2021-03-02T19:31:37Z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PHRM_Medical_Specialty_Area">
    <vt:lpwstr/>
  </property>
  <property fmtid="{D5CDD505-2E9C-101B-9397-08002B2CF9AE}" pid="4" name="PHRM_Institution_Owner">
    <vt:lpwstr/>
  </property>
  <property fmtid="{D5CDD505-2E9C-101B-9397-08002B2CF9AE}" pid="5" name="ContentTypeId">
    <vt:lpwstr>0x010100EAB0DBB3C424FB499AE2FD77BFD90CF30044D79CE3DF6A9E48AA621977EC2D0D1A</vt:lpwstr>
  </property>
  <property fmtid="{D5CDD505-2E9C-101B-9397-08002B2CF9AE}" pid="6" name="PHRM_Hospital">
    <vt:lpwstr>6;#BWH|85502b99-e70f-4ed3-b38f-d2fd5f669377;#17;#McLean|5c1ced02-1ff6-4196-84e7-ad13f8230006;#465;#MEEI|3478d07b-2b41-404d-8aab-86bf7220ff34;#13;#MGH|afa34695-9b57-45e7-acca-909cfb8c3888;#454;#MGH IHP|9d6ad78d-860b-4757-ae22-adb599d88edd;#455;#NSMC|70a8a074-a6e0-42f5-8ef0-597db9fec20e;#446;#NWH|b6f40acd-6cf2-4f2f-bf50-189998081950;#18;#Spaulding|e185c94c-b3eb-4e19-b308-5825abe292ed</vt:lpwstr>
  </property>
  <property fmtid="{D5CDD505-2E9C-101B-9397-08002B2CF9AE}" pid="7" name="PHRM_Department">
    <vt:lpwstr/>
  </property>
  <property fmtid="{D5CDD505-2E9C-101B-9397-08002B2CF9AE}" pid="8" name="PHRM_Related_Process_Map">
    <vt:lpwstr/>
  </property>
  <property fmtid="{D5CDD505-2E9C-101B-9397-08002B2CF9AE}" pid="9" name="PHRM_Sponsor_Funding_Type">
    <vt:lpwstr/>
  </property>
  <property fmtid="{D5CDD505-2E9C-101B-9397-08002B2CF9AE}" pid="10" name="PHRM_Type">
    <vt:lpwstr>57;#Worksheet/Template|42a1ed44-0555-42dc-8da5-49951164bea0</vt:lpwstr>
  </property>
</Properties>
</file>